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Poppins Ultra-Bold" charset="1" panose="00000900000000000000"/>
      <p:regular r:id="rId18"/>
    </p:embeddedFont>
    <p:embeddedFont>
      <p:font typeface="Poppins Bold" charset="1" panose="00000800000000000000"/>
      <p:regular r:id="rId19"/>
    </p:embeddedFont>
    <p:embeddedFont>
      <p:font typeface="Poppins" charset="1" panose="000005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6773" r="0" b="-56773"/>
            </a:stretch>
          </a:blipFill>
        </p:spPr>
      </p:sp>
      <p:sp>
        <p:nvSpPr>
          <p:cNvPr name="Freeform 3" id="3"/>
          <p:cNvSpPr/>
          <p:nvPr/>
        </p:nvSpPr>
        <p:spPr>
          <a:xfrm flipH="false" flipV="false" rot="558794">
            <a:off x="-6763554" y="5939442"/>
            <a:ext cx="10739406" cy="10712558"/>
          </a:xfrm>
          <a:custGeom>
            <a:avLst/>
            <a:gdLst/>
            <a:ahLst/>
            <a:cxnLst/>
            <a:rect r="r" b="b" t="t" l="l"/>
            <a:pathLst>
              <a:path h="10712558" w="10739406">
                <a:moveTo>
                  <a:pt x="0" y="0"/>
                </a:moveTo>
                <a:lnTo>
                  <a:pt x="10739406" y="0"/>
                </a:lnTo>
                <a:lnTo>
                  <a:pt x="10739406" y="10712558"/>
                </a:lnTo>
                <a:lnTo>
                  <a:pt x="0" y="10712558"/>
                </a:lnTo>
                <a:lnTo>
                  <a:pt x="0" y="0"/>
                </a:lnTo>
                <a:close/>
              </a:path>
            </a:pathLst>
          </a:custGeom>
          <a:blipFill>
            <a:blip r:embed="rId3">
              <a:alphaModFix amt="50000"/>
            </a:blip>
            <a:stretch>
              <a:fillRect l="0" t="0" r="0" b="0"/>
            </a:stretch>
          </a:blipFill>
        </p:spPr>
      </p:sp>
      <p:grpSp>
        <p:nvGrpSpPr>
          <p:cNvPr name="Group 4" id="4"/>
          <p:cNvGrpSpPr/>
          <p:nvPr/>
        </p:nvGrpSpPr>
        <p:grpSpPr>
          <a:xfrm rot="0">
            <a:off x="2019002" y="4242566"/>
            <a:ext cx="14740712" cy="1880002"/>
            <a:chOff x="0" y="0"/>
            <a:chExt cx="3882327" cy="495144"/>
          </a:xfrm>
        </p:grpSpPr>
        <p:sp>
          <p:nvSpPr>
            <p:cNvPr name="Freeform 5" id="5"/>
            <p:cNvSpPr/>
            <p:nvPr/>
          </p:nvSpPr>
          <p:spPr>
            <a:xfrm flipH="false" flipV="false" rot="0">
              <a:off x="0" y="0"/>
              <a:ext cx="3882327" cy="495144"/>
            </a:xfrm>
            <a:custGeom>
              <a:avLst/>
              <a:gdLst/>
              <a:ahLst/>
              <a:cxnLst/>
              <a:rect r="r" b="b" t="t" l="l"/>
              <a:pathLst>
                <a:path h="495144" w="3882327">
                  <a:moveTo>
                    <a:pt x="0" y="0"/>
                  </a:moveTo>
                  <a:lnTo>
                    <a:pt x="3882327" y="0"/>
                  </a:lnTo>
                  <a:lnTo>
                    <a:pt x="3882327" y="495144"/>
                  </a:lnTo>
                  <a:lnTo>
                    <a:pt x="0" y="495144"/>
                  </a:lnTo>
                  <a:close/>
                </a:path>
              </a:pathLst>
            </a:custGeom>
            <a:solidFill>
              <a:srgbClr val="000000">
                <a:alpha val="0"/>
              </a:srgbClr>
            </a:solidFill>
            <a:ln w="28575" cap="sq">
              <a:solidFill>
                <a:srgbClr val="FFFFFF"/>
              </a:solidFill>
              <a:prstDash val="solid"/>
              <a:miter/>
            </a:ln>
          </p:spPr>
        </p:sp>
        <p:sp>
          <p:nvSpPr>
            <p:cNvPr name="TextBox 6" id="6"/>
            <p:cNvSpPr txBox="true"/>
            <p:nvPr/>
          </p:nvSpPr>
          <p:spPr>
            <a:xfrm>
              <a:off x="0" y="-38100"/>
              <a:ext cx="3882327" cy="533244"/>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3599911" y="-6866634"/>
            <a:ext cx="10739406" cy="10712558"/>
          </a:xfrm>
          <a:custGeom>
            <a:avLst/>
            <a:gdLst/>
            <a:ahLst/>
            <a:cxnLst/>
            <a:rect r="r" b="b" t="t" l="l"/>
            <a:pathLst>
              <a:path h="10712558" w="10739406">
                <a:moveTo>
                  <a:pt x="0" y="0"/>
                </a:moveTo>
                <a:lnTo>
                  <a:pt x="10739406" y="0"/>
                </a:lnTo>
                <a:lnTo>
                  <a:pt x="10739406" y="10712558"/>
                </a:lnTo>
                <a:lnTo>
                  <a:pt x="0" y="10712558"/>
                </a:lnTo>
                <a:lnTo>
                  <a:pt x="0" y="0"/>
                </a:lnTo>
                <a:close/>
              </a:path>
            </a:pathLst>
          </a:custGeom>
          <a:blipFill>
            <a:blip r:embed="rId3">
              <a:alphaModFix amt="50000"/>
            </a:blip>
            <a:stretch>
              <a:fillRect l="0" t="0" r="0" b="0"/>
            </a:stretch>
          </a:blipFill>
        </p:spPr>
      </p:sp>
      <p:sp>
        <p:nvSpPr>
          <p:cNvPr name="TextBox 8" id="8"/>
          <p:cNvSpPr txBox="true"/>
          <p:nvPr/>
        </p:nvSpPr>
        <p:spPr>
          <a:xfrm rot="0">
            <a:off x="2414913" y="3972261"/>
            <a:ext cx="6309619" cy="2028153"/>
          </a:xfrm>
          <a:prstGeom prst="rect">
            <a:avLst/>
          </a:prstGeom>
        </p:spPr>
        <p:txBody>
          <a:bodyPr anchor="t" rtlCol="false" tIns="0" lIns="0" bIns="0" rIns="0">
            <a:spAutoFit/>
          </a:bodyPr>
          <a:lstStyle/>
          <a:p>
            <a:pPr algn="l">
              <a:lnSpc>
                <a:spcPts val="15787"/>
              </a:lnSpc>
              <a:spcBef>
                <a:spcPct val="0"/>
              </a:spcBef>
            </a:pPr>
            <a:r>
              <a:rPr lang="en-US" sz="11276">
                <a:solidFill>
                  <a:srgbClr val="D39918"/>
                </a:solidFill>
                <a:latin typeface="Poppins Ultra-Bold"/>
              </a:rPr>
              <a:t>CRYPTO</a:t>
            </a:r>
          </a:p>
        </p:txBody>
      </p:sp>
      <p:sp>
        <p:nvSpPr>
          <p:cNvPr name="TextBox 9" id="9"/>
          <p:cNvSpPr txBox="true"/>
          <p:nvPr/>
        </p:nvSpPr>
        <p:spPr>
          <a:xfrm rot="0">
            <a:off x="8503806" y="4138735"/>
            <a:ext cx="8255907" cy="1728422"/>
          </a:xfrm>
          <a:prstGeom prst="rect">
            <a:avLst/>
          </a:prstGeom>
        </p:spPr>
        <p:txBody>
          <a:bodyPr anchor="t" rtlCol="false" tIns="0" lIns="0" bIns="0" rIns="0">
            <a:spAutoFit/>
          </a:bodyPr>
          <a:lstStyle/>
          <a:p>
            <a:pPr algn="l">
              <a:lnSpc>
                <a:spcPts val="13407"/>
              </a:lnSpc>
              <a:spcBef>
                <a:spcPct val="0"/>
              </a:spcBef>
            </a:pPr>
            <a:r>
              <a:rPr lang="en-US" sz="9576">
                <a:solidFill>
                  <a:srgbClr val="FFFFFF"/>
                </a:solidFill>
                <a:latin typeface="Poppins Bold"/>
              </a:rPr>
              <a:t>TRADE QUEST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8507256" y="261998"/>
            <a:ext cx="9443528" cy="9443528"/>
          </a:xfrm>
          <a:custGeom>
            <a:avLst/>
            <a:gdLst/>
            <a:ahLst/>
            <a:cxnLst/>
            <a:rect r="r" b="b" t="t" l="l"/>
            <a:pathLst>
              <a:path h="9443528" w="9443528">
                <a:moveTo>
                  <a:pt x="0" y="0"/>
                </a:moveTo>
                <a:lnTo>
                  <a:pt x="9443528" y="0"/>
                </a:lnTo>
                <a:lnTo>
                  <a:pt x="9443528" y="9443528"/>
                </a:lnTo>
                <a:lnTo>
                  <a:pt x="0" y="9443528"/>
                </a:lnTo>
                <a:lnTo>
                  <a:pt x="0" y="0"/>
                </a:lnTo>
                <a:close/>
              </a:path>
            </a:pathLst>
          </a:custGeom>
          <a:blipFill>
            <a:blip r:embed="rId3">
              <a:alphaModFix amt="30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99806" y="2718718"/>
            <a:ext cx="8644194" cy="1595756"/>
          </a:xfrm>
          <a:prstGeom prst="rect">
            <a:avLst/>
          </a:prstGeom>
        </p:spPr>
        <p:txBody>
          <a:bodyPr anchor="t" rtlCol="false" tIns="0" lIns="0" bIns="0" rIns="0">
            <a:spAutoFit/>
          </a:bodyPr>
          <a:lstStyle/>
          <a:p>
            <a:pPr algn="l">
              <a:lnSpc>
                <a:spcPts val="12319"/>
              </a:lnSpc>
              <a:spcBef>
                <a:spcPct val="0"/>
              </a:spcBef>
            </a:pPr>
            <a:r>
              <a:rPr lang="en-US" sz="8799">
                <a:solidFill>
                  <a:srgbClr val="D39918"/>
                </a:solidFill>
                <a:latin typeface="Poppins Bold"/>
              </a:rPr>
              <a:t>How does the </a:t>
            </a:r>
          </a:p>
        </p:txBody>
      </p:sp>
      <p:sp>
        <p:nvSpPr>
          <p:cNvPr name="TextBox 5" id="5"/>
          <p:cNvSpPr txBox="true"/>
          <p:nvPr/>
        </p:nvSpPr>
        <p:spPr>
          <a:xfrm rot="0">
            <a:off x="1028700" y="4057298"/>
            <a:ext cx="7245509" cy="1595754"/>
          </a:xfrm>
          <a:prstGeom prst="rect">
            <a:avLst/>
          </a:prstGeom>
        </p:spPr>
        <p:txBody>
          <a:bodyPr anchor="t" rtlCol="false" tIns="0" lIns="0" bIns="0" rIns="0">
            <a:spAutoFit/>
          </a:bodyPr>
          <a:lstStyle/>
          <a:p>
            <a:pPr algn="l">
              <a:lnSpc>
                <a:spcPts val="12320"/>
              </a:lnSpc>
              <a:spcBef>
                <a:spcPct val="0"/>
              </a:spcBef>
            </a:pPr>
            <a:r>
              <a:rPr lang="en-US" sz="8800">
                <a:solidFill>
                  <a:srgbClr val="FFFFFF"/>
                </a:solidFill>
                <a:latin typeface="Poppins"/>
              </a:rPr>
              <a:t>Code work?</a:t>
            </a:r>
          </a:p>
        </p:txBody>
      </p:sp>
      <p:sp>
        <p:nvSpPr>
          <p:cNvPr name="Freeform 6" id="6"/>
          <p:cNvSpPr/>
          <p:nvPr/>
        </p:nvSpPr>
        <p:spPr>
          <a:xfrm flipH="false" flipV="false" rot="0">
            <a:off x="-1828552" y="6668735"/>
            <a:ext cx="4883020" cy="4114800"/>
          </a:xfrm>
          <a:custGeom>
            <a:avLst/>
            <a:gdLst/>
            <a:ahLst/>
            <a:cxnLst/>
            <a:rect r="r" b="b" t="t" l="l"/>
            <a:pathLst>
              <a:path h="4114800" w="4883020">
                <a:moveTo>
                  <a:pt x="0" y="0"/>
                </a:moveTo>
                <a:lnTo>
                  <a:pt x="4883021" y="0"/>
                </a:lnTo>
                <a:lnTo>
                  <a:pt x="4883021" y="4114800"/>
                </a:lnTo>
                <a:lnTo>
                  <a:pt x="0" y="4114800"/>
                </a:lnTo>
                <a:lnTo>
                  <a:pt x="0" y="0"/>
                </a:lnTo>
                <a:close/>
              </a:path>
            </a:pathLst>
          </a:custGeom>
          <a:blipFill>
            <a:blip r:embed="rId5">
              <a:alphaModFix amt="8999"/>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9415555" y="1103776"/>
            <a:ext cx="8162612" cy="8012773"/>
          </a:xfrm>
          <a:prstGeom prst="rect">
            <a:avLst/>
          </a:prstGeom>
        </p:spPr>
        <p:txBody>
          <a:bodyPr anchor="t" rtlCol="false" tIns="0" lIns="0" bIns="0" rIns="0">
            <a:spAutoFit/>
          </a:bodyPr>
          <a:lstStyle/>
          <a:p>
            <a:pPr algn="l">
              <a:lnSpc>
                <a:spcPts val="3026"/>
              </a:lnSpc>
            </a:pPr>
            <a:r>
              <a:rPr lang="en-US" sz="2161">
                <a:solidFill>
                  <a:srgbClr val="FFFFFF"/>
                </a:solidFill>
                <a:latin typeface="Poppins"/>
              </a:rPr>
              <a:t> The main loop of the program is in the app() function. It continuously prints a menu of options for the user, gets their choice, and processes it. The options include printing help, printing market statistics, entering a sell or buy trade, printing wallet statistics, withdrawing assets, depositing assets, and moving to the next timeframe.</a:t>
            </a:r>
          </a:p>
          <a:p>
            <a:pPr algn="l">
              <a:lnSpc>
                <a:spcPts val="3026"/>
              </a:lnSpc>
            </a:pPr>
            <a:r>
              <a:rPr lang="en-US" sz="2161">
                <a:solidFill>
                  <a:srgbClr val="FFFFFF"/>
                </a:solidFill>
                <a:latin typeface="Poppins"/>
              </a:rPr>
              <a:t>The printMenu() function displays the options to the user. The getUserOption() function gets the user's choice. The processUserOption(int input) function processes the user's choice and calls the appropriate function based on the user's input.</a:t>
            </a:r>
          </a:p>
          <a:p>
            <a:pPr algn="l">
              <a:lnSpc>
                <a:spcPts val="3026"/>
              </a:lnSpc>
            </a:pPr>
            <a:r>
              <a:rPr lang="en-US" sz="2161">
                <a:solidFill>
                  <a:srgbClr val="FFFFFF"/>
                </a:solidFill>
                <a:latin typeface="Poppins"/>
              </a:rPr>
              <a:t>The printMarketStats() function prints statistics about the current state of the market. The enterAsk() and enterBid() functions allow the user to enter a sell or buy trade respectively. The printWallet() function prints the contents of the user's wallet. The withdraw(string product, double amount) and Deposit(string product, double amount) functions allow the user to withdraw or deposit assets. The gotoNextTimeframe() function moves the market to the next timeframe and matches any outstanding orders.</a:t>
            </a:r>
          </a:p>
          <a:p>
            <a:pPr algn="l">
              <a:lnSpc>
                <a:spcPts val="3026"/>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TextBox 3" id="3"/>
          <p:cNvSpPr txBox="true"/>
          <p:nvPr/>
        </p:nvSpPr>
        <p:spPr>
          <a:xfrm rot="0">
            <a:off x="5294128" y="1175939"/>
            <a:ext cx="7699743" cy="1595756"/>
          </a:xfrm>
          <a:prstGeom prst="rect">
            <a:avLst/>
          </a:prstGeom>
        </p:spPr>
        <p:txBody>
          <a:bodyPr anchor="t" rtlCol="false" tIns="0" lIns="0" bIns="0" rIns="0">
            <a:spAutoFit/>
          </a:bodyPr>
          <a:lstStyle/>
          <a:p>
            <a:pPr algn="l">
              <a:lnSpc>
                <a:spcPts val="12319"/>
              </a:lnSpc>
              <a:spcBef>
                <a:spcPct val="0"/>
              </a:spcBef>
            </a:pPr>
            <a:r>
              <a:rPr lang="en-US" sz="8799">
                <a:solidFill>
                  <a:srgbClr val="D39918"/>
                </a:solidFill>
                <a:latin typeface="Poppins Ultra-Bold"/>
              </a:rPr>
              <a:t>Expectations</a:t>
            </a:r>
          </a:p>
        </p:txBody>
      </p:sp>
      <p:sp>
        <p:nvSpPr>
          <p:cNvPr name="TextBox 4" id="4"/>
          <p:cNvSpPr txBox="true"/>
          <p:nvPr/>
        </p:nvSpPr>
        <p:spPr>
          <a:xfrm rot="0">
            <a:off x="5949477" y="2600245"/>
            <a:ext cx="6389046" cy="1036309"/>
          </a:xfrm>
          <a:prstGeom prst="rect">
            <a:avLst/>
          </a:prstGeom>
        </p:spPr>
        <p:txBody>
          <a:bodyPr anchor="t" rtlCol="false" tIns="0" lIns="0" bIns="0" rIns="0">
            <a:spAutoFit/>
          </a:bodyPr>
          <a:lstStyle/>
          <a:p>
            <a:pPr algn="l">
              <a:lnSpc>
                <a:spcPts val="7980"/>
              </a:lnSpc>
              <a:spcBef>
                <a:spcPct val="0"/>
              </a:spcBef>
            </a:pPr>
            <a:r>
              <a:rPr lang="en-US" sz="5700">
                <a:solidFill>
                  <a:srgbClr val="FFFFFF"/>
                </a:solidFill>
                <a:latin typeface="Poppins"/>
              </a:rPr>
              <a:t>about the output</a:t>
            </a:r>
          </a:p>
        </p:txBody>
      </p:sp>
      <p:sp>
        <p:nvSpPr>
          <p:cNvPr name="TextBox 5" id="5"/>
          <p:cNvSpPr txBox="true"/>
          <p:nvPr/>
        </p:nvSpPr>
        <p:spPr>
          <a:xfrm rot="0">
            <a:off x="4424964" y="4087113"/>
            <a:ext cx="9438073" cy="2632124"/>
          </a:xfrm>
          <a:prstGeom prst="rect">
            <a:avLst/>
          </a:prstGeom>
        </p:spPr>
        <p:txBody>
          <a:bodyPr anchor="t" rtlCol="false" tIns="0" lIns="0" bIns="0" rIns="0">
            <a:spAutoFit/>
          </a:bodyPr>
          <a:lstStyle/>
          <a:p>
            <a:pPr algn="ctr">
              <a:lnSpc>
                <a:spcPts val="3497"/>
              </a:lnSpc>
            </a:pPr>
            <a:r>
              <a:rPr lang="en-US" sz="2498">
                <a:solidFill>
                  <a:srgbClr val="FFFFFF"/>
                </a:solidFill>
                <a:latin typeface="Poppins"/>
              </a:rPr>
              <a:t> The output of the program should be interactive, providing the user with information about the state of the market, their wallet, and the results of their trades. It should also handle invalid inputs gracefully, providing helpful error messages.</a:t>
            </a:r>
          </a:p>
          <a:p>
            <a:pPr algn="ctr">
              <a:lnSpc>
                <a:spcPts val="3497"/>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444" r="0" b="-9444"/>
            </a:stretch>
          </a:blipFill>
        </p:spPr>
      </p:sp>
      <p:sp>
        <p:nvSpPr>
          <p:cNvPr name="Freeform 3" id="3"/>
          <p:cNvSpPr/>
          <p:nvPr/>
        </p:nvSpPr>
        <p:spPr>
          <a:xfrm flipH="false" flipV="false" rot="0">
            <a:off x="319597" y="-109693"/>
            <a:ext cx="10342596" cy="11539856"/>
          </a:xfrm>
          <a:custGeom>
            <a:avLst/>
            <a:gdLst/>
            <a:ahLst/>
            <a:cxnLst/>
            <a:rect r="r" b="b" t="t" l="l"/>
            <a:pathLst>
              <a:path h="11539856" w="10342596">
                <a:moveTo>
                  <a:pt x="0" y="0"/>
                </a:moveTo>
                <a:lnTo>
                  <a:pt x="10342596" y="0"/>
                </a:lnTo>
                <a:lnTo>
                  <a:pt x="10342596" y="11539856"/>
                </a:lnTo>
                <a:lnTo>
                  <a:pt x="0" y="11539856"/>
                </a:lnTo>
                <a:lnTo>
                  <a:pt x="0" y="0"/>
                </a:lnTo>
                <a:close/>
              </a:path>
            </a:pathLst>
          </a:custGeom>
          <a:blipFill>
            <a:blip r:embed="rId3">
              <a:alphaModFix amt="7999"/>
            </a:blip>
            <a:stretch>
              <a:fillRect l="0" t="0" r="0" b="0"/>
            </a:stretch>
          </a:blipFill>
        </p:spPr>
      </p:sp>
      <p:sp>
        <p:nvSpPr>
          <p:cNvPr name="Freeform 4" id="4"/>
          <p:cNvSpPr/>
          <p:nvPr/>
        </p:nvSpPr>
        <p:spPr>
          <a:xfrm flipH="false" flipV="false" rot="0">
            <a:off x="17259300" y="2138234"/>
            <a:ext cx="4883020" cy="4114800"/>
          </a:xfrm>
          <a:custGeom>
            <a:avLst/>
            <a:gdLst/>
            <a:ahLst/>
            <a:cxnLst/>
            <a:rect r="r" b="b" t="t" l="l"/>
            <a:pathLst>
              <a:path h="4114800" w="4883020">
                <a:moveTo>
                  <a:pt x="0" y="0"/>
                </a:moveTo>
                <a:lnTo>
                  <a:pt x="4883020" y="0"/>
                </a:lnTo>
                <a:lnTo>
                  <a:pt x="4883020" y="4114800"/>
                </a:lnTo>
                <a:lnTo>
                  <a:pt x="0" y="4114800"/>
                </a:lnTo>
                <a:lnTo>
                  <a:pt x="0" y="0"/>
                </a:lnTo>
                <a:close/>
              </a:path>
            </a:pathLst>
          </a:custGeom>
          <a:blipFill>
            <a:blip r:embed="rId4">
              <a:alphaModFix amt="8999"/>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344461" y="1103134"/>
            <a:ext cx="7435070" cy="1784451"/>
          </a:xfrm>
          <a:prstGeom prst="rect">
            <a:avLst/>
          </a:prstGeom>
        </p:spPr>
        <p:txBody>
          <a:bodyPr anchor="t" rtlCol="false" tIns="0" lIns="0" bIns="0" rIns="0">
            <a:spAutoFit/>
          </a:bodyPr>
          <a:lstStyle/>
          <a:p>
            <a:pPr algn="l">
              <a:lnSpc>
                <a:spcPts val="13854"/>
              </a:lnSpc>
              <a:spcBef>
                <a:spcPct val="0"/>
              </a:spcBef>
            </a:pPr>
            <a:r>
              <a:rPr lang="en-US" sz="9896">
                <a:solidFill>
                  <a:srgbClr val="D39918"/>
                </a:solidFill>
                <a:latin typeface="Poppins Bold"/>
              </a:rPr>
              <a:t>Future</a:t>
            </a:r>
          </a:p>
        </p:txBody>
      </p:sp>
      <p:sp>
        <p:nvSpPr>
          <p:cNvPr name="TextBox 6" id="6"/>
          <p:cNvSpPr txBox="true"/>
          <p:nvPr/>
        </p:nvSpPr>
        <p:spPr>
          <a:xfrm rot="0">
            <a:off x="2344461" y="2405803"/>
            <a:ext cx="7245509" cy="1789831"/>
          </a:xfrm>
          <a:prstGeom prst="rect">
            <a:avLst/>
          </a:prstGeom>
        </p:spPr>
        <p:txBody>
          <a:bodyPr anchor="t" rtlCol="false" tIns="0" lIns="0" bIns="0" rIns="0">
            <a:spAutoFit/>
          </a:bodyPr>
          <a:lstStyle/>
          <a:p>
            <a:pPr algn="l">
              <a:lnSpc>
                <a:spcPts val="13854"/>
              </a:lnSpc>
              <a:spcBef>
                <a:spcPct val="0"/>
              </a:spcBef>
            </a:pPr>
            <a:r>
              <a:rPr lang="en-US" sz="9896">
                <a:solidFill>
                  <a:srgbClr val="FFFFFF"/>
                </a:solidFill>
                <a:latin typeface="Poppins"/>
              </a:rPr>
              <a:t>Goals</a:t>
            </a:r>
          </a:p>
        </p:txBody>
      </p:sp>
      <p:sp>
        <p:nvSpPr>
          <p:cNvPr name="TextBox 7" id="7"/>
          <p:cNvSpPr txBox="true"/>
          <p:nvPr/>
        </p:nvSpPr>
        <p:spPr>
          <a:xfrm rot="0">
            <a:off x="2344461" y="4307903"/>
            <a:ext cx="6799539" cy="2126777"/>
          </a:xfrm>
          <a:prstGeom prst="rect">
            <a:avLst/>
          </a:prstGeom>
        </p:spPr>
        <p:txBody>
          <a:bodyPr anchor="t" rtlCol="false" tIns="0" lIns="0" bIns="0" rIns="0">
            <a:spAutoFit/>
          </a:bodyPr>
          <a:lstStyle/>
          <a:p>
            <a:pPr algn="l">
              <a:lnSpc>
                <a:spcPts val="3357"/>
              </a:lnSpc>
              <a:spcBef>
                <a:spcPct val="0"/>
              </a:spcBef>
            </a:pPr>
            <a:r>
              <a:rPr lang="en-US" sz="2398">
                <a:solidFill>
                  <a:srgbClr val="FFFFFF"/>
                </a:solidFill>
                <a:latin typeface="Poppins"/>
              </a:rPr>
              <a:t>To make this app more efficient and able to handle larger data samples with the help of advance data structures. Implement a GUI application for better visual representation of the data.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528209" y="-1028700"/>
            <a:ext cx="4883020" cy="4114800"/>
          </a:xfrm>
          <a:custGeom>
            <a:avLst/>
            <a:gdLst/>
            <a:ahLst/>
            <a:cxnLst/>
            <a:rect r="r" b="b" t="t" l="l"/>
            <a:pathLst>
              <a:path h="4114800" w="4883020">
                <a:moveTo>
                  <a:pt x="0" y="0"/>
                </a:moveTo>
                <a:lnTo>
                  <a:pt x="4883020" y="0"/>
                </a:lnTo>
                <a:lnTo>
                  <a:pt x="4883020" y="4114800"/>
                </a:lnTo>
                <a:lnTo>
                  <a:pt x="0" y="4114800"/>
                </a:lnTo>
                <a:lnTo>
                  <a:pt x="0" y="0"/>
                </a:lnTo>
                <a:close/>
              </a:path>
            </a:pathLst>
          </a:custGeom>
          <a:blipFill>
            <a:blip r:embed="rId3">
              <a:alphaModFix amt="8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76912" y="7504752"/>
            <a:ext cx="5120798" cy="4315170"/>
          </a:xfrm>
          <a:custGeom>
            <a:avLst/>
            <a:gdLst/>
            <a:ahLst/>
            <a:cxnLst/>
            <a:rect r="r" b="b" t="t" l="l"/>
            <a:pathLst>
              <a:path h="4315170" w="5120798">
                <a:moveTo>
                  <a:pt x="0" y="0"/>
                </a:moveTo>
                <a:lnTo>
                  <a:pt x="5120799" y="0"/>
                </a:lnTo>
                <a:lnTo>
                  <a:pt x="5120799" y="4315169"/>
                </a:lnTo>
                <a:lnTo>
                  <a:pt x="0" y="4315169"/>
                </a:lnTo>
                <a:lnTo>
                  <a:pt x="0" y="0"/>
                </a:lnTo>
                <a:close/>
              </a:path>
            </a:pathLst>
          </a:custGeom>
          <a:blipFill>
            <a:blip r:embed="rId3">
              <a:alphaModFix amt="8999"/>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79675" y="-1171234"/>
            <a:ext cx="4603972" cy="4114800"/>
          </a:xfrm>
          <a:custGeom>
            <a:avLst/>
            <a:gdLst/>
            <a:ahLst/>
            <a:cxnLst/>
            <a:rect r="r" b="b" t="t" l="l"/>
            <a:pathLst>
              <a:path h="4114800" w="4603972">
                <a:moveTo>
                  <a:pt x="0" y="0"/>
                </a:moveTo>
                <a:lnTo>
                  <a:pt x="4603973" y="0"/>
                </a:lnTo>
                <a:lnTo>
                  <a:pt x="4603973" y="4114800"/>
                </a:lnTo>
                <a:lnTo>
                  <a:pt x="0" y="4114800"/>
                </a:lnTo>
                <a:lnTo>
                  <a:pt x="0" y="0"/>
                </a:lnTo>
                <a:close/>
              </a:path>
            </a:pathLst>
          </a:custGeom>
          <a:blipFill>
            <a:blip r:embed="rId5">
              <a:alphaModFix amt="17000"/>
            </a:blip>
            <a:stretch>
              <a:fillRect l="0" t="0" r="0" b="0"/>
            </a:stretch>
          </a:blipFill>
        </p:spPr>
      </p:sp>
      <p:sp>
        <p:nvSpPr>
          <p:cNvPr name="Freeform 6" id="6"/>
          <p:cNvSpPr/>
          <p:nvPr/>
        </p:nvSpPr>
        <p:spPr>
          <a:xfrm flipH="false" flipV="false" rot="0">
            <a:off x="15126332" y="7504752"/>
            <a:ext cx="4603972" cy="4114800"/>
          </a:xfrm>
          <a:custGeom>
            <a:avLst/>
            <a:gdLst/>
            <a:ahLst/>
            <a:cxnLst/>
            <a:rect r="r" b="b" t="t" l="l"/>
            <a:pathLst>
              <a:path h="4114800" w="4603972">
                <a:moveTo>
                  <a:pt x="0" y="0"/>
                </a:moveTo>
                <a:lnTo>
                  <a:pt x="4603972" y="0"/>
                </a:lnTo>
                <a:lnTo>
                  <a:pt x="4603972" y="4114800"/>
                </a:lnTo>
                <a:lnTo>
                  <a:pt x="0" y="4114800"/>
                </a:lnTo>
                <a:lnTo>
                  <a:pt x="0" y="0"/>
                </a:lnTo>
                <a:close/>
              </a:path>
            </a:pathLst>
          </a:custGeom>
          <a:blipFill>
            <a:blip r:embed="rId5">
              <a:alphaModFix amt="17000"/>
            </a:blip>
            <a:stretch>
              <a:fillRect l="0" t="0" r="0" b="0"/>
            </a:stretch>
          </a:blipFill>
        </p:spPr>
      </p:sp>
      <p:sp>
        <p:nvSpPr>
          <p:cNvPr name="Freeform 7" id="7"/>
          <p:cNvSpPr/>
          <p:nvPr/>
        </p:nvSpPr>
        <p:spPr>
          <a:xfrm flipH="false" flipV="false" rot="0">
            <a:off x="13934912" y="3920588"/>
            <a:ext cx="3034807" cy="3034807"/>
          </a:xfrm>
          <a:custGeom>
            <a:avLst/>
            <a:gdLst/>
            <a:ahLst/>
            <a:cxnLst/>
            <a:rect r="r" b="b" t="t" l="l"/>
            <a:pathLst>
              <a:path h="3034807" w="3034807">
                <a:moveTo>
                  <a:pt x="0" y="0"/>
                </a:moveTo>
                <a:lnTo>
                  <a:pt x="3034807" y="0"/>
                </a:lnTo>
                <a:lnTo>
                  <a:pt x="3034807" y="3034807"/>
                </a:lnTo>
                <a:lnTo>
                  <a:pt x="0" y="3034807"/>
                </a:lnTo>
                <a:lnTo>
                  <a:pt x="0" y="0"/>
                </a:lnTo>
                <a:close/>
              </a:path>
            </a:pathLst>
          </a:custGeom>
          <a:blipFill>
            <a:blip r:embed="rId6">
              <a:alphaModFix amt="83000"/>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2344461" y="1142389"/>
            <a:ext cx="8392294" cy="1595838"/>
          </a:xfrm>
          <a:prstGeom prst="rect">
            <a:avLst/>
          </a:prstGeom>
        </p:spPr>
        <p:txBody>
          <a:bodyPr anchor="t" rtlCol="false" tIns="0" lIns="0" bIns="0" rIns="0">
            <a:spAutoFit/>
          </a:bodyPr>
          <a:lstStyle/>
          <a:p>
            <a:pPr algn="l">
              <a:lnSpc>
                <a:spcPts val="12315"/>
              </a:lnSpc>
              <a:spcBef>
                <a:spcPct val="0"/>
              </a:spcBef>
            </a:pPr>
            <a:r>
              <a:rPr lang="en-US" sz="8796">
                <a:solidFill>
                  <a:srgbClr val="D39918"/>
                </a:solidFill>
                <a:latin typeface="Poppins Ultra-Bold"/>
              </a:rPr>
              <a:t>What is </a:t>
            </a:r>
          </a:p>
        </p:txBody>
      </p:sp>
      <p:sp>
        <p:nvSpPr>
          <p:cNvPr name="TextBox 9" id="9"/>
          <p:cNvSpPr txBox="true"/>
          <p:nvPr/>
        </p:nvSpPr>
        <p:spPr>
          <a:xfrm rot="0">
            <a:off x="2344461" y="2500102"/>
            <a:ext cx="11300167" cy="1527258"/>
          </a:xfrm>
          <a:prstGeom prst="rect">
            <a:avLst/>
          </a:prstGeom>
        </p:spPr>
        <p:txBody>
          <a:bodyPr anchor="t" rtlCol="false" tIns="0" lIns="0" bIns="0" rIns="0">
            <a:spAutoFit/>
          </a:bodyPr>
          <a:lstStyle/>
          <a:p>
            <a:pPr algn="l">
              <a:lnSpc>
                <a:spcPts val="11895"/>
              </a:lnSpc>
              <a:spcBef>
                <a:spcPct val="0"/>
              </a:spcBef>
            </a:pPr>
            <a:r>
              <a:rPr lang="en-US" sz="8496">
                <a:solidFill>
                  <a:srgbClr val="FFFFFF"/>
                </a:solidFill>
                <a:latin typeface="Poppins"/>
              </a:rPr>
              <a:t>Crypto Trade Quest?</a:t>
            </a:r>
          </a:p>
        </p:txBody>
      </p:sp>
      <p:sp>
        <p:nvSpPr>
          <p:cNvPr name="TextBox 10" id="10"/>
          <p:cNvSpPr txBox="true"/>
          <p:nvPr/>
        </p:nvSpPr>
        <p:spPr>
          <a:xfrm rot="0">
            <a:off x="2344461" y="4267285"/>
            <a:ext cx="9757147" cy="2550979"/>
          </a:xfrm>
          <a:prstGeom prst="rect">
            <a:avLst/>
          </a:prstGeom>
        </p:spPr>
        <p:txBody>
          <a:bodyPr anchor="t" rtlCol="false" tIns="0" lIns="0" bIns="0" rIns="0">
            <a:spAutoFit/>
          </a:bodyPr>
          <a:lstStyle/>
          <a:p>
            <a:pPr algn="l">
              <a:lnSpc>
                <a:spcPts val="3357"/>
              </a:lnSpc>
              <a:spcBef>
                <a:spcPct val="0"/>
              </a:spcBef>
            </a:pPr>
            <a:r>
              <a:rPr lang="en-US" sz="2398">
                <a:solidFill>
                  <a:srgbClr val="FFFFFF"/>
                </a:solidFill>
                <a:latin typeface="Poppins"/>
              </a:rPr>
              <a:t>A simplified model of a cryptocurrency exchange, similar to Binance. It is a console based application written in C++ that simulates basic operations of a Cryptocurrency exchange, working on a CSV data file that is approximately 3500 lines.  Each line in the CSV file represents a single trade, and its details such as timestamp, product, type of trade and amount.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666" r="0" b="-5666"/>
            </a:stretch>
          </a:blipFill>
        </p:spPr>
      </p:sp>
      <p:sp>
        <p:nvSpPr>
          <p:cNvPr name="Freeform 3" id="3"/>
          <p:cNvSpPr/>
          <p:nvPr/>
        </p:nvSpPr>
        <p:spPr>
          <a:xfrm flipH="false" flipV="false" rot="0">
            <a:off x="13813821" y="4243425"/>
            <a:ext cx="7315200" cy="4083212"/>
          </a:xfrm>
          <a:custGeom>
            <a:avLst/>
            <a:gdLst/>
            <a:ahLst/>
            <a:cxnLst/>
            <a:rect r="r" b="b" t="t" l="l"/>
            <a:pathLst>
              <a:path h="4083212" w="7315200">
                <a:moveTo>
                  <a:pt x="0" y="0"/>
                </a:moveTo>
                <a:lnTo>
                  <a:pt x="7315200" y="0"/>
                </a:lnTo>
                <a:lnTo>
                  <a:pt x="7315200" y="4083211"/>
                </a:lnTo>
                <a:lnTo>
                  <a:pt x="0" y="4083211"/>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3280588" y="4243425"/>
            <a:ext cx="7315200" cy="4083212"/>
          </a:xfrm>
          <a:custGeom>
            <a:avLst/>
            <a:gdLst/>
            <a:ahLst/>
            <a:cxnLst/>
            <a:rect r="r" b="b" t="t" l="l"/>
            <a:pathLst>
              <a:path h="4083212" w="7315200">
                <a:moveTo>
                  <a:pt x="7315200" y="0"/>
                </a:moveTo>
                <a:lnTo>
                  <a:pt x="0" y="0"/>
                </a:lnTo>
                <a:lnTo>
                  <a:pt x="0" y="4083211"/>
                </a:lnTo>
                <a:lnTo>
                  <a:pt x="7315200" y="4083211"/>
                </a:lnTo>
                <a:lnTo>
                  <a:pt x="731520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3287106" y="61220"/>
            <a:ext cx="6847269" cy="1293570"/>
          </a:xfrm>
          <a:prstGeom prst="rect">
            <a:avLst/>
          </a:prstGeom>
        </p:spPr>
        <p:txBody>
          <a:bodyPr anchor="t" rtlCol="false" tIns="0" lIns="0" bIns="0" rIns="0">
            <a:spAutoFit/>
          </a:bodyPr>
          <a:lstStyle/>
          <a:p>
            <a:pPr algn="l">
              <a:lnSpc>
                <a:spcPts val="10075"/>
              </a:lnSpc>
              <a:spcBef>
                <a:spcPct val="0"/>
              </a:spcBef>
            </a:pPr>
            <a:r>
              <a:rPr lang="en-US" sz="7197">
                <a:solidFill>
                  <a:srgbClr val="D39918"/>
                </a:solidFill>
                <a:latin typeface="Poppins Ultra-Bold"/>
              </a:rPr>
              <a:t>The Matching</a:t>
            </a:r>
          </a:p>
        </p:txBody>
      </p:sp>
      <p:sp>
        <p:nvSpPr>
          <p:cNvPr name="TextBox 6" id="6"/>
          <p:cNvSpPr txBox="true"/>
          <p:nvPr/>
        </p:nvSpPr>
        <p:spPr>
          <a:xfrm rot="0">
            <a:off x="9958664" y="-45145"/>
            <a:ext cx="6389046" cy="1477726"/>
          </a:xfrm>
          <a:prstGeom prst="rect">
            <a:avLst/>
          </a:prstGeom>
        </p:spPr>
        <p:txBody>
          <a:bodyPr anchor="t" rtlCol="false" tIns="0" lIns="0" bIns="0" rIns="0">
            <a:spAutoFit/>
          </a:bodyPr>
          <a:lstStyle/>
          <a:p>
            <a:pPr algn="l">
              <a:lnSpc>
                <a:spcPts val="11475"/>
              </a:lnSpc>
              <a:spcBef>
                <a:spcPct val="0"/>
              </a:spcBef>
            </a:pPr>
            <a:r>
              <a:rPr lang="en-US" sz="8196">
                <a:solidFill>
                  <a:srgbClr val="FFFFFF"/>
                </a:solidFill>
                <a:latin typeface="Poppins"/>
              </a:rPr>
              <a:t>Engine</a:t>
            </a:r>
          </a:p>
        </p:txBody>
      </p:sp>
      <p:sp>
        <p:nvSpPr>
          <p:cNvPr name="Freeform 7" id="7"/>
          <p:cNvSpPr/>
          <p:nvPr/>
        </p:nvSpPr>
        <p:spPr>
          <a:xfrm flipH="true" flipV="false" rot="0">
            <a:off x="-4001445" y="-2287944"/>
            <a:ext cx="7315200" cy="4083212"/>
          </a:xfrm>
          <a:custGeom>
            <a:avLst/>
            <a:gdLst/>
            <a:ahLst/>
            <a:cxnLst/>
            <a:rect r="r" b="b" t="t" l="l"/>
            <a:pathLst>
              <a:path h="4083212" w="7315200">
                <a:moveTo>
                  <a:pt x="7315200" y="0"/>
                </a:moveTo>
                <a:lnTo>
                  <a:pt x="0" y="0"/>
                </a:lnTo>
                <a:lnTo>
                  <a:pt x="0" y="4083212"/>
                </a:lnTo>
                <a:lnTo>
                  <a:pt x="7315200" y="4083212"/>
                </a:lnTo>
                <a:lnTo>
                  <a:pt x="731520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964319" y="1728593"/>
            <a:ext cx="13994477" cy="7968664"/>
          </a:xfrm>
          <a:prstGeom prst="rect">
            <a:avLst/>
          </a:prstGeom>
        </p:spPr>
        <p:txBody>
          <a:bodyPr anchor="t" rtlCol="false" tIns="0" lIns="0" bIns="0" rIns="0">
            <a:spAutoFit/>
          </a:bodyPr>
          <a:lstStyle/>
          <a:p>
            <a:pPr algn="ctr">
              <a:lnSpc>
                <a:spcPts val="3357"/>
              </a:lnSpc>
            </a:pPr>
            <a:r>
              <a:rPr lang="en-US" sz="2398">
                <a:solidFill>
                  <a:srgbClr val="FFFFFF"/>
                </a:solidFill>
                <a:latin typeface="Poppins"/>
              </a:rPr>
              <a:t>The matchingEngine() is the core of the project, responsible for matching buy orders (bids) with sell orders (asks) based on the price and quantity of the orders. Here’s how it works:</a:t>
            </a:r>
          </a:p>
          <a:p>
            <a:pPr algn="ctr" marL="517745" indent="-258873" lvl="1">
              <a:lnSpc>
                <a:spcPts val="3357"/>
              </a:lnSpc>
              <a:buAutoNum type="arabicPeriod" startAt="1"/>
            </a:pPr>
            <a:r>
              <a:rPr lang="en-US" sz="2398">
                <a:solidFill>
                  <a:srgbClr val="FFFFFF"/>
                </a:solidFill>
                <a:latin typeface="Poppins"/>
              </a:rPr>
              <a:t>The function first calls filteringOrderBook() to filter all orders in the order book and store all bid orders in 2 different vectors(BidOrders &amp; AskOrders) with respect to time.</a:t>
            </a:r>
          </a:p>
          <a:p>
            <a:pPr algn="ctr" marL="517745" indent="-258873" lvl="1">
              <a:lnSpc>
                <a:spcPts val="3357"/>
              </a:lnSpc>
              <a:buAutoNum type="arabicPeriod" startAt="1"/>
            </a:pPr>
            <a:r>
              <a:rPr lang="en-US" sz="2398">
                <a:solidFill>
                  <a:srgbClr val="FFFFFF"/>
                </a:solidFill>
                <a:latin typeface="Poppins"/>
              </a:rPr>
              <a:t>Then it calls SortingOrders() to sort these 2 vectors. Bid orders are sorted in descending order of price while ask orders are sorted in ascending order.</a:t>
            </a:r>
          </a:p>
          <a:p>
            <a:pPr algn="ctr" marL="517745" indent="-258873" lvl="1">
              <a:lnSpc>
                <a:spcPts val="3357"/>
              </a:lnSpc>
              <a:buAutoNum type="arabicPeriod" startAt="1"/>
            </a:pPr>
            <a:r>
              <a:rPr lang="en-US" sz="2398">
                <a:solidFill>
                  <a:srgbClr val="FFFFFF"/>
                </a:solidFill>
                <a:latin typeface="Poppins"/>
              </a:rPr>
              <a:t>Then it matches orders by going through each bid order and each ask order. If the bid price is higher than or equal to ask price, products are the same, and bid amount is less than or equal to ask amount, a trade can occur.</a:t>
            </a:r>
          </a:p>
          <a:p>
            <a:pPr algn="ctr" marL="517745" indent="-258873" lvl="1">
              <a:lnSpc>
                <a:spcPts val="3357"/>
              </a:lnSpc>
              <a:buAutoNum type="arabicPeriod" startAt="1"/>
            </a:pPr>
            <a:r>
              <a:rPr lang="en-US" sz="2398">
                <a:solidFill>
                  <a:srgbClr val="FFFFFF"/>
                </a:solidFill>
                <a:latin typeface="Poppins"/>
              </a:rPr>
              <a:t>When a match is found, trade is executed and quantities of the matched bid and ask are reduced accordingly. If bid amount is equal to ask, both are set to zero. If bid amount is less than ask, ask amount is reduced by bid amount, and the bid amount is set to zero. If bid amount is greater than ask amount, bid amount is reduced by ask amount, and the ask amount is set to zero.</a:t>
            </a:r>
          </a:p>
          <a:p>
            <a:pPr algn="ctr" marL="517745" indent="-258873" lvl="1">
              <a:lnSpc>
                <a:spcPts val="3357"/>
              </a:lnSpc>
              <a:buAutoNum type="arabicPeriod" startAt="1"/>
            </a:pPr>
            <a:r>
              <a:rPr lang="en-US" sz="2398">
                <a:solidFill>
                  <a:srgbClr val="FFFFFF"/>
                </a:solidFill>
                <a:latin typeface="Poppins"/>
              </a:rPr>
              <a:t>The Wallet is updated using the Assets.UpdateWallet(i) function.</a:t>
            </a:r>
          </a:p>
          <a:p>
            <a:pPr algn="ctr" marL="517745" indent="-258873" lvl="1">
              <a:lnSpc>
                <a:spcPts val="3357"/>
              </a:lnSpc>
              <a:buAutoNum type="arabicPeriod" startAt="1"/>
            </a:pPr>
            <a:r>
              <a:rPr lang="en-US" sz="2398">
                <a:solidFill>
                  <a:srgbClr val="FFFFFF"/>
                </a:solidFill>
                <a:latin typeface="Poppins"/>
              </a:rPr>
              <a:t>Details of the trade are recorded in the Sales vector.</a:t>
            </a:r>
          </a:p>
          <a:p>
            <a:pPr algn="ctr" marL="517745" indent="-258873" lvl="1">
              <a:lnSpc>
                <a:spcPts val="3357"/>
              </a:lnSpc>
              <a:spcBef>
                <a:spcPct val="0"/>
              </a:spcBef>
              <a:buAutoNum type="arabicPeriod" startAt="1"/>
            </a:pPr>
            <a:r>
              <a:rPr lang="en-US" sz="2398">
                <a:solidFill>
                  <a:srgbClr val="FFFFFF"/>
                </a:solidFill>
                <a:latin typeface="Poppins"/>
              </a:rPr>
              <a:t>Lastly, the function calls TotalSales(Sales) to count the number of sales for each product and returns this data as a map where keys are product names and values are number of sales.</a:t>
            </a:r>
          </a:p>
        </p:txBody>
      </p:sp>
      <p:sp>
        <p:nvSpPr>
          <p:cNvPr name="Freeform 9" id="9"/>
          <p:cNvSpPr/>
          <p:nvPr/>
        </p:nvSpPr>
        <p:spPr>
          <a:xfrm flipH="false" flipV="false" rot="0">
            <a:off x="16094334" y="-104803"/>
            <a:ext cx="7315200" cy="4083212"/>
          </a:xfrm>
          <a:custGeom>
            <a:avLst/>
            <a:gdLst/>
            <a:ahLst/>
            <a:cxnLst/>
            <a:rect r="r" b="b" t="t" l="l"/>
            <a:pathLst>
              <a:path h="4083212" w="7315200">
                <a:moveTo>
                  <a:pt x="0" y="0"/>
                </a:moveTo>
                <a:lnTo>
                  <a:pt x="7315200" y="0"/>
                </a:lnTo>
                <a:lnTo>
                  <a:pt x="7315200" y="4083211"/>
                </a:lnTo>
                <a:lnTo>
                  <a:pt x="0" y="4083211"/>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5822006" y="1207879"/>
            <a:ext cx="983333" cy="1144242"/>
            <a:chOff x="0" y="0"/>
            <a:chExt cx="698500" cy="812800"/>
          </a:xfrm>
        </p:grpSpPr>
        <p:sp>
          <p:nvSpPr>
            <p:cNvPr name="Freeform 4" id="4"/>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gradFill rotWithShape="true">
              <a:gsLst>
                <a:gs pos="0">
                  <a:srgbClr val="BDA355">
                    <a:alpha val="72000"/>
                  </a:srgbClr>
                </a:gs>
                <a:gs pos="100000">
                  <a:srgbClr val="EDEDED">
                    <a:alpha val="72000"/>
                  </a:srgbClr>
                </a:gs>
              </a:gsLst>
              <a:lin ang="0"/>
            </a:gradFill>
          </p:spPr>
        </p:sp>
        <p:sp>
          <p:nvSpPr>
            <p:cNvPr name="TextBox 5" id="5"/>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522541" y="8012926"/>
            <a:ext cx="983333" cy="1144242"/>
            <a:chOff x="0" y="0"/>
            <a:chExt cx="698500" cy="812800"/>
          </a:xfrm>
        </p:grpSpPr>
        <p:sp>
          <p:nvSpPr>
            <p:cNvPr name="Freeform 7" id="7"/>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gradFill rotWithShape="true">
              <a:gsLst>
                <a:gs pos="0">
                  <a:srgbClr val="BDA355">
                    <a:alpha val="72000"/>
                  </a:srgbClr>
                </a:gs>
                <a:gs pos="100000">
                  <a:srgbClr val="EDEDED">
                    <a:alpha val="72000"/>
                  </a:srgbClr>
                </a:gs>
              </a:gsLst>
              <a:lin ang="0"/>
            </a:gradFill>
          </p:spPr>
        </p:sp>
        <p:sp>
          <p:nvSpPr>
            <p:cNvPr name="TextBox 8" id="8"/>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4096628" y="2352121"/>
            <a:ext cx="10094743" cy="5660805"/>
          </a:xfrm>
          <a:custGeom>
            <a:avLst/>
            <a:gdLst/>
            <a:ahLst/>
            <a:cxnLst/>
            <a:rect r="r" b="b" t="t" l="l"/>
            <a:pathLst>
              <a:path h="5660805" w="10094743">
                <a:moveTo>
                  <a:pt x="0" y="0"/>
                </a:moveTo>
                <a:lnTo>
                  <a:pt x="10094744" y="0"/>
                </a:lnTo>
                <a:lnTo>
                  <a:pt x="10094744" y="5660805"/>
                </a:lnTo>
                <a:lnTo>
                  <a:pt x="0" y="5660805"/>
                </a:lnTo>
                <a:lnTo>
                  <a:pt x="0" y="0"/>
                </a:lnTo>
                <a:close/>
              </a:path>
            </a:pathLst>
          </a:custGeom>
          <a:blipFill>
            <a:blip r:embed="rId3"/>
            <a:stretch>
              <a:fillRect l="0" t="0" r="0" b="0"/>
            </a:stretch>
          </a:blipFill>
        </p:spPr>
      </p:sp>
      <p:sp>
        <p:nvSpPr>
          <p:cNvPr name="TextBox 10" id="10"/>
          <p:cNvSpPr txBox="true"/>
          <p:nvPr/>
        </p:nvSpPr>
        <p:spPr>
          <a:xfrm rot="0">
            <a:off x="4768881" y="184244"/>
            <a:ext cx="12036459" cy="1595756"/>
          </a:xfrm>
          <a:prstGeom prst="rect">
            <a:avLst/>
          </a:prstGeom>
        </p:spPr>
        <p:txBody>
          <a:bodyPr anchor="t" rtlCol="false" tIns="0" lIns="0" bIns="0" rIns="0">
            <a:spAutoFit/>
          </a:bodyPr>
          <a:lstStyle/>
          <a:p>
            <a:pPr algn="l">
              <a:lnSpc>
                <a:spcPts val="12319"/>
              </a:lnSpc>
              <a:spcBef>
                <a:spcPct val="0"/>
              </a:spcBef>
            </a:pPr>
            <a:r>
              <a:rPr lang="en-US" sz="8799">
                <a:solidFill>
                  <a:srgbClr val="D39918"/>
                </a:solidFill>
                <a:latin typeface="Poppins Bold"/>
              </a:rPr>
              <a:t>What is a BID?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12606797" y="1443717"/>
            <a:ext cx="7315200" cy="4083212"/>
          </a:xfrm>
          <a:custGeom>
            <a:avLst/>
            <a:gdLst/>
            <a:ahLst/>
            <a:cxnLst/>
            <a:rect r="r" b="b" t="t" l="l"/>
            <a:pathLst>
              <a:path h="4083212" w="7315200">
                <a:moveTo>
                  <a:pt x="0" y="0"/>
                </a:moveTo>
                <a:lnTo>
                  <a:pt x="7315200" y="0"/>
                </a:lnTo>
                <a:lnTo>
                  <a:pt x="7315200" y="4083211"/>
                </a:lnTo>
                <a:lnTo>
                  <a:pt x="0" y="40832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606797" y="4008943"/>
            <a:ext cx="7315200" cy="4083212"/>
          </a:xfrm>
          <a:custGeom>
            <a:avLst/>
            <a:gdLst/>
            <a:ahLst/>
            <a:cxnLst/>
            <a:rect r="r" b="b" t="t" l="l"/>
            <a:pathLst>
              <a:path h="4083212" w="7315200">
                <a:moveTo>
                  <a:pt x="0" y="0"/>
                </a:moveTo>
                <a:lnTo>
                  <a:pt x="7315200" y="0"/>
                </a:lnTo>
                <a:lnTo>
                  <a:pt x="7315200" y="4083212"/>
                </a:lnTo>
                <a:lnTo>
                  <a:pt x="0" y="40832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4175357" y="73935"/>
            <a:ext cx="9937285" cy="1652355"/>
          </a:xfrm>
          <a:prstGeom prst="rect">
            <a:avLst/>
          </a:prstGeom>
        </p:spPr>
        <p:txBody>
          <a:bodyPr anchor="t" rtlCol="false" tIns="0" lIns="0" bIns="0" rIns="0">
            <a:spAutoFit/>
          </a:bodyPr>
          <a:lstStyle/>
          <a:p>
            <a:pPr algn="l">
              <a:lnSpc>
                <a:spcPts val="12875"/>
              </a:lnSpc>
              <a:spcBef>
                <a:spcPct val="0"/>
              </a:spcBef>
            </a:pPr>
            <a:r>
              <a:rPr lang="en-US" sz="9196">
                <a:solidFill>
                  <a:srgbClr val="D39918"/>
                </a:solidFill>
                <a:latin typeface="Poppins Bold"/>
              </a:rPr>
              <a:t>What is an ASK?</a:t>
            </a:r>
          </a:p>
        </p:txBody>
      </p:sp>
      <p:sp>
        <p:nvSpPr>
          <p:cNvPr name="Freeform 6" id="6"/>
          <p:cNvSpPr/>
          <p:nvPr/>
        </p:nvSpPr>
        <p:spPr>
          <a:xfrm flipH="false" flipV="false" rot="0">
            <a:off x="13224793" y="6864883"/>
            <a:ext cx="7315200" cy="4083212"/>
          </a:xfrm>
          <a:custGeom>
            <a:avLst/>
            <a:gdLst/>
            <a:ahLst/>
            <a:cxnLst/>
            <a:rect r="r" b="b" t="t" l="l"/>
            <a:pathLst>
              <a:path h="4083212" w="7315200">
                <a:moveTo>
                  <a:pt x="0" y="0"/>
                </a:moveTo>
                <a:lnTo>
                  <a:pt x="7315200" y="0"/>
                </a:lnTo>
                <a:lnTo>
                  <a:pt x="7315200" y="4083211"/>
                </a:lnTo>
                <a:lnTo>
                  <a:pt x="0" y="4083211"/>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1174366" y="-382837"/>
            <a:ext cx="7315200" cy="4083212"/>
          </a:xfrm>
          <a:custGeom>
            <a:avLst/>
            <a:gdLst/>
            <a:ahLst/>
            <a:cxnLst/>
            <a:rect r="r" b="b" t="t" l="l"/>
            <a:pathLst>
              <a:path h="4083212" w="7315200">
                <a:moveTo>
                  <a:pt x="0" y="0"/>
                </a:moveTo>
                <a:lnTo>
                  <a:pt x="7315200" y="0"/>
                </a:lnTo>
                <a:lnTo>
                  <a:pt x="7315200" y="4083212"/>
                </a:lnTo>
                <a:lnTo>
                  <a:pt x="0" y="4083212"/>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030534" y="2086637"/>
            <a:ext cx="10082109" cy="5538669"/>
          </a:xfrm>
          <a:custGeom>
            <a:avLst/>
            <a:gdLst/>
            <a:ahLst/>
            <a:cxnLst/>
            <a:rect r="r" b="b" t="t" l="l"/>
            <a:pathLst>
              <a:path h="5538669" w="10082109">
                <a:moveTo>
                  <a:pt x="0" y="0"/>
                </a:moveTo>
                <a:lnTo>
                  <a:pt x="10082109" y="0"/>
                </a:lnTo>
                <a:lnTo>
                  <a:pt x="10082109" y="5538669"/>
                </a:lnTo>
                <a:lnTo>
                  <a:pt x="0" y="5538669"/>
                </a:lnTo>
                <a:lnTo>
                  <a:pt x="0" y="0"/>
                </a:lnTo>
                <a:close/>
              </a:path>
            </a:pathLst>
          </a:custGeom>
          <a:blipFill>
            <a:blip r:embed="rId5"/>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12606797" y="1443717"/>
            <a:ext cx="7315200" cy="4083212"/>
          </a:xfrm>
          <a:custGeom>
            <a:avLst/>
            <a:gdLst/>
            <a:ahLst/>
            <a:cxnLst/>
            <a:rect r="r" b="b" t="t" l="l"/>
            <a:pathLst>
              <a:path h="4083212" w="7315200">
                <a:moveTo>
                  <a:pt x="0" y="0"/>
                </a:moveTo>
                <a:lnTo>
                  <a:pt x="7315200" y="0"/>
                </a:lnTo>
                <a:lnTo>
                  <a:pt x="7315200" y="4083211"/>
                </a:lnTo>
                <a:lnTo>
                  <a:pt x="0" y="40832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606797" y="4008943"/>
            <a:ext cx="7315200" cy="4083212"/>
          </a:xfrm>
          <a:custGeom>
            <a:avLst/>
            <a:gdLst/>
            <a:ahLst/>
            <a:cxnLst/>
            <a:rect r="r" b="b" t="t" l="l"/>
            <a:pathLst>
              <a:path h="4083212" w="7315200">
                <a:moveTo>
                  <a:pt x="0" y="0"/>
                </a:moveTo>
                <a:lnTo>
                  <a:pt x="7315200" y="0"/>
                </a:lnTo>
                <a:lnTo>
                  <a:pt x="7315200" y="4083212"/>
                </a:lnTo>
                <a:lnTo>
                  <a:pt x="0" y="40832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4028769" y="-6400"/>
            <a:ext cx="9937285" cy="1784451"/>
          </a:xfrm>
          <a:prstGeom prst="rect">
            <a:avLst/>
          </a:prstGeom>
        </p:spPr>
        <p:txBody>
          <a:bodyPr anchor="t" rtlCol="false" tIns="0" lIns="0" bIns="0" rIns="0">
            <a:spAutoFit/>
          </a:bodyPr>
          <a:lstStyle/>
          <a:p>
            <a:pPr algn="l">
              <a:lnSpc>
                <a:spcPts val="13854"/>
              </a:lnSpc>
              <a:spcBef>
                <a:spcPct val="0"/>
              </a:spcBef>
            </a:pPr>
            <a:r>
              <a:rPr lang="en-US" sz="9896">
                <a:solidFill>
                  <a:srgbClr val="D39918"/>
                </a:solidFill>
                <a:latin typeface="Poppins Bold"/>
              </a:rPr>
              <a:t>UML DIAGRAM</a:t>
            </a:r>
          </a:p>
        </p:txBody>
      </p:sp>
      <p:sp>
        <p:nvSpPr>
          <p:cNvPr name="Freeform 6" id="6"/>
          <p:cNvSpPr/>
          <p:nvPr/>
        </p:nvSpPr>
        <p:spPr>
          <a:xfrm flipH="false" flipV="false" rot="0">
            <a:off x="13224793" y="6864883"/>
            <a:ext cx="7315200" cy="4083212"/>
          </a:xfrm>
          <a:custGeom>
            <a:avLst/>
            <a:gdLst/>
            <a:ahLst/>
            <a:cxnLst/>
            <a:rect r="r" b="b" t="t" l="l"/>
            <a:pathLst>
              <a:path h="4083212" w="7315200">
                <a:moveTo>
                  <a:pt x="0" y="0"/>
                </a:moveTo>
                <a:lnTo>
                  <a:pt x="7315200" y="0"/>
                </a:lnTo>
                <a:lnTo>
                  <a:pt x="7315200" y="4083211"/>
                </a:lnTo>
                <a:lnTo>
                  <a:pt x="0" y="4083211"/>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0136069" y="-973867"/>
            <a:ext cx="7315200" cy="4083212"/>
          </a:xfrm>
          <a:custGeom>
            <a:avLst/>
            <a:gdLst/>
            <a:ahLst/>
            <a:cxnLst/>
            <a:rect r="r" b="b" t="t" l="l"/>
            <a:pathLst>
              <a:path h="4083212" w="7315200">
                <a:moveTo>
                  <a:pt x="0" y="0"/>
                </a:moveTo>
                <a:lnTo>
                  <a:pt x="7315200" y="0"/>
                </a:lnTo>
                <a:lnTo>
                  <a:pt x="7315200" y="4083212"/>
                </a:lnTo>
                <a:lnTo>
                  <a:pt x="0" y="4083212"/>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02810" y="1797891"/>
            <a:ext cx="17882381" cy="6294264"/>
          </a:xfrm>
          <a:custGeom>
            <a:avLst/>
            <a:gdLst/>
            <a:ahLst/>
            <a:cxnLst/>
            <a:rect r="r" b="b" t="t" l="l"/>
            <a:pathLst>
              <a:path h="6294264" w="17882381">
                <a:moveTo>
                  <a:pt x="0" y="0"/>
                </a:moveTo>
                <a:lnTo>
                  <a:pt x="17882380" y="0"/>
                </a:lnTo>
                <a:lnTo>
                  <a:pt x="17882380" y="6294264"/>
                </a:lnTo>
                <a:lnTo>
                  <a:pt x="0" y="6294264"/>
                </a:lnTo>
                <a:lnTo>
                  <a:pt x="0" y="0"/>
                </a:lnTo>
                <a:close/>
              </a:path>
            </a:pathLst>
          </a:custGeom>
          <a:blipFill>
            <a:blip r:embed="rId5"/>
            <a:stretch>
              <a:fillRect l="-823" t="0" r="-823" b="-28576"/>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83506" y="2130892"/>
            <a:ext cx="8060494" cy="4783220"/>
            <a:chOff x="0" y="0"/>
            <a:chExt cx="10747325" cy="6377626"/>
          </a:xfrm>
        </p:grpSpPr>
        <p:pic>
          <p:nvPicPr>
            <p:cNvPr name="Picture 4" id="4"/>
            <p:cNvPicPr>
              <a:picLocks noChangeAspect="true"/>
            </p:cNvPicPr>
            <p:nvPr/>
          </p:nvPicPr>
          <p:blipFill>
            <a:blip r:embed="rId3"/>
            <a:srcRect l="0" t="652" r="0" b="652"/>
            <a:stretch>
              <a:fillRect/>
            </a:stretch>
          </p:blipFill>
          <p:spPr>
            <a:xfrm flipH="false" flipV="false">
              <a:off x="0" y="0"/>
              <a:ext cx="10747325" cy="6377626"/>
            </a:xfrm>
            <a:prstGeom prst="rect">
              <a:avLst/>
            </a:prstGeom>
          </p:spPr>
        </p:pic>
      </p:grpSp>
      <p:sp>
        <p:nvSpPr>
          <p:cNvPr name="TextBox 5" id="5"/>
          <p:cNvSpPr txBox="true"/>
          <p:nvPr/>
        </p:nvSpPr>
        <p:spPr>
          <a:xfrm rot="0">
            <a:off x="2127129" y="857250"/>
            <a:ext cx="5918441" cy="1088986"/>
          </a:xfrm>
          <a:prstGeom prst="rect">
            <a:avLst/>
          </a:prstGeom>
        </p:spPr>
        <p:txBody>
          <a:bodyPr anchor="t" rtlCol="false" tIns="0" lIns="0" bIns="0" rIns="0">
            <a:spAutoFit/>
          </a:bodyPr>
          <a:lstStyle/>
          <a:p>
            <a:pPr algn="ctr">
              <a:lnSpc>
                <a:spcPts val="8441"/>
              </a:lnSpc>
              <a:spcBef>
                <a:spcPct val="0"/>
              </a:spcBef>
            </a:pPr>
            <a:r>
              <a:rPr lang="en-US" sz="6029">
                <a:solidFill>
                  <a:srgbClr val="FFBD59"/>
                </a:solidFill>
                <a:latin typeface="Poppins Ultra-Bold"/>
              </a:rPr>
              <a:t>PROJECT MENU</a:t>
            </a:r>
          </a:p>
        </p:txBody>
      </p:sp>
      <p:sp>
        <p:nvSpPr>
          <p:cNvPr name="TextBox 6" id="6"/>
          <p:cNvSpPr txBox="true"/>
          <p:nvPr/>
        </p:nvSpPr>
        <p:spPr>
          <a:xfrm rot="0">
            <a:off x="9144000" y="1411268"/>
            <a:ext cx="9027759" cy="7151419"/>
          </a:xfrm>
          <a:prstGeom prst="rect">
            <a:avLst/>
          </a:prstGeom>
        </p:spPr>
        <p:txBody>
          <a:bodyPr anchor="t" rtlCol="false" tIns="0" lIns="0" bIns="0" rIns="0">
            <a:spAutoFit/>
          </a:bodyPr>
          <a:lstStyle/>
          <a:p>
            <a:pPr algn="ctr">
              <a:lnSpc>
                <a:spcPts val="3777"/>
              </a:lnSpc>
            </a:pPr>
            <a:r>
              <a:rPr lang="en-US" sz="2698">
                <a:solidFill>
                  <a:srgbClr val="FFFFFF"/>
                </a:solidFill>
                <a:latin typeface="Poppins"/>
              </a:rPr>
              <a:t>This is the basic menu for the project.</a:t>
            </a:r>
          </a:p>
          <a:p>
            <a:pPr algn="ctr" marL="582514" indent="-291257" lvl="1">
              <a:lnSpc>
                <a:spcPts val="3777"/>
              </a:lnSpc>
              <a:buAutoNum type="arabicPeriod" startAt="1"/>
            </a:pPr>
            <a:r>
              <a:rPr lang="en-US" sz="2698">
                <a:solidFill>
                  <a:srgbClr val="FFFFFF"/>
                </a:solidFill>
                <a:latin typeface="Poppins"/>
              </a:rPr>
              <a:t>Print Help for any queries.</a:t>
            </a:r>
          </a:p>
          <a:p>
            <a:pPr algn="ctr" marL="582514" indent="-291257" lvl="1">
              <a:lnSpc>
                <a:spcPts val="3777"/>
              </a:lnSpc>
              <a:buAutoNum type="arabicPeriod" startAt="1"/>
            </a:pPr>
            <a:r>
              <a:rPr lang="en-US" sz="2698">
                <a:solidFill>
                  <a:srgbClr val="FFFFFF"/>
                </a:solidFill>
                <a:latin typeface="Poppins"/>
              </a:rPr>
              <a:t>Prints market statistics about bids or asks (choice dependent)</a:t>
            </a:r>
          </a:p>
          <a:p>
            <a:pPr algn="ctr" marL="582514" indent="-291257" lvl="1">
              <a:lnSpc>
                <a:spcPts val="3777"/>
              </a:lnSpc>
              <a:buAutoNum type="arabicPeriod" startAt="1"/>
            </a:pPr>
            <a:r>
              <a:rPr lang="en-US" sz="2698">
                <a:solidFill>
                  <a:srgbClr val="FFFFFF"/>
                </a:solidFill>
                <a:latin typeface="Poppins"/>
              </a:rPr>
              <a:t>Enter the product, price and amount for an ask i.e. sell </a:t>
            </a:r>
          </a:p>
          <a:p>
            <a:pPr algn="ctr" marL="582514" indent="-291257" lvl="1">
              <a:lnSpc>
                <a:spcPts val="3777"/>
              </a:lnSpc>
              <a:buAutoNum type="arabicPeriod" startAt="1"/>
            </a:pPr>
            <a:r>
              <a:rPr lang="en-US" sz="2698">
                <a:solidFill>
                  <a:srgbClr val="FFFFFF"/>
                </a:solidFill>
                <a:latin typeface="Poppins"/>
              </a:rPr>
              <a:t>Enter the product, price and amount for a bid i.e. buy </a:t>
            </a:r>
          </a:p>
          <a:p>
            <a:pPr algn="ctr" marL="582514" indent="-291257" lvl="1">
              <a:lnSpc>
                <a:spcPts val="3777"/>
              </a:lnSpc>
              <a:buAutoNum type="arabicPeriod" startAt="1"/>
            </a:pPr>
            <a:r>
              <a:rPr lang="en-US" sz="2698">
                <a:solidFill>
                  <a:srgbClr val="FFFFFF"/>
                </a:solidFill>
                <a:latin typeface="Poppins"/>
              </a:rPr>
              <a:t>Prints the current contents of your wallets (Product and Amount)</a:t>
            </a:r>
          </a:p>
          <a:p>
            <a:pPr algn="ctr" marL="582514" indent="-291257" lvl="1">
              <a:lnSpc>
                <a:spcPts val="3777"/>
              </a:lnSpc>
              <a:buAutoNum type="arabicPeriod" startAt="1"/>
            </a:pPr>
            <a:r>
              <a:rPr lang="en-US" sz="2698">
                <a:solidFill>
                  <a:srgbClr val="FFFFFF"/>
                </a:solidFill>
                <a:latin typeface="Poppins"/>
              </a:rPr>
              <a:t>Withdraw resources from your wallet</a:t>
            </a:r>
          </a:p>
          <a:p>
            <a:pPr algn="ctr" marL="582514" indent="-291257" lvl="1">
              <a:lnSpc>
                <a:spcPts val="3777"/>
              </a:lnSpc>
              <a:buAutoNum type="arabicPeriod" startAt="1"/>
            </a:pPr>
            <a:r>
              <a:rPr lang="en-US" sz="2698">
                <a:solidFill>
                  <a:srgbClr val="FFFFFF"/>
                </a:solidFill>
                <a:latin typeface="Poppins"/>
              </a:rPr>
              <a:t>Deposit resources to your wallet</a:t>
            </a:r>
          </a:p>
          <a:p>
            <a:pPr algn="ctr" marL="582514" indent="-291257" lvl="1">
              <a:lnSpc>
                <a:spcPts val="3777"/>
              </a:lnSpc>
              <a:buAutoNum type="arabicPeriod" startAt="1"/>
            </a:pPr>
            <a:r>
              <a:rPr lang="en-US" sz="2698">
                <a:solidFill>
                  <a:srgbClr val="FFFFFF"/>
                </a:solidFill>
                <a:latin typeface="Poppins"/>
              </a:rPr>
              <a:t>Go to the next timeframe</a:t>
            </a:r>
          </a:p>
          <a:p>
            <a:pPr algn="ctr">
              <a:lnSpc>
                <a:spcPts val="3777"/>
              </a:lnSpc>
            </a:pPr>
          </a:p>
          <a:p>
            <a:pPr algn="ctr">
              <a:lnSpc>
                <a:spcPts val="3777"/>
              </a:lnSpc>
              <a:spcBef>
                <a:spcPct val="0"/>
              </a:spcBef>
            </a:pPr>
            <a:r>
              <a:rPr lang="en-US" sz="2698">
                <a:solidFill>
                  <a:srgbClr val="FFFFFF"/>
                </a:solidFill>
                <a:latin typeface="Poppins"/>
              </a:rPr>
              <a:t>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TextBox 3" id="3"/>
          <p:cNvSpPr txBox="true"/>
          <p:nvPr/>
        </p:nvSpPr>
        <p:spPr>
          <a:xfrm rot="0">
            <a:off x="4100859" y="330381"/>
            <a:ext cx="10086281" cy="1206138"/>
          </a:xfrm>
          <a:prstGeom prst="rect">
            <a:avLst/>
          </a:prstGeom>
        </p:spPr>
        <p:txBody>
          <a:bodyPr anchor="t" rtlCol="false" tIns="0" lIns="0" bIns="0" rIns="0">
            <a:spAutoFit/>
          </a:bodyPr>
          <a:lstStyle/>
          <a:p>
            <a:pPr algn="l">
              <a:lnSpc>
                <a:spcPts val="9353"/>
              </a:lnSpc>
              <a:spcBef>
                <a:spcPct val="0"/>
              </a:spcBef>
            </a:pPr>
            <a:r>
              <a:rPr lang="en-US" sz="6681">
                <a:solidFill>
                  <a:srgbClr val="D39918"/>
                </a:solidFill>
                <a:latin typeface="Poppins Bold"/>
              </a:rPr>
              <a:t>PROJECT COMPONENTS</a:t>
            </a:r>
          </a:p>
        </p:txBody>
      </p:sp>
      <p:sp>
        <p:nvSpPr>
          <p:cNvPr name="TextBox 4" id="4"/>
          <p:cNvSpPr txBox="true"/>
          <p:nvPr/>
        </p:nvSpPr>
        <p:spPr>
          <a:xfrm rot="0">
            <a:off x="4100859" y="2853665"/>
            <a:ext cx="9438073" cy="4465370"/>
          </a:xfrm>
          <a:prstGeom prst="rect">
            <a:avLst/>
          </a:prstGeom>
        </p:spPr>
        <p:txBody>
          <a:bodyPr anchor="t" rtlCol="false" tIns="0" lIns="0" bIns="0" rIns="0">
            <a:spAutoFit/>
          </a:bodyPr>
          <a:lstStyle/>
          <a:p>
            <a:pPr algn="ctr" marL="906356" indent="-453178" lvl="1">
              <a:lnSpc>
                <a:spcPts val="5877"/>
              </a:lnSpc>
              <a:buAutoNum type="arabicPeriod" startAt="1"/>
            </a:pPr>
            <a:r>
              <a:rPr lang="en-US" sz="4198">
                <a:solidFill>
                  <a:srgbClr val="FFFFFF"/>
                </a:solidFill>
                <a:latin typeface="Poppins"/>
              </a:rPr>
              <a:t>CSV file</a:t>
            </a:r>
          </a:p>
          <a:p>
            <a:pPr algn="ctr" marL="906356" indent="-453178" lvl="1">
              <a:lnSpc>
                <a:spcPts val="5877"/>
              </a:lnSpc>
              <a:buAutoNum type="arabicPeriod" startAt="1"/>
            </a:pPr>
            <a:r>
              <a:rPr lang="en-US" sz="4198">
                <a:solidFill>
                  <a:srgbClr val="FFFFFF"/>
                </a:solidFill>
                <a:latin typeface="Poppins"/>
              </a:rPr>
              <a:t>Crypto_Trade_Quest</a:t>
            </a:r>
          </a:p>
          <a:p>
            <a:pPr algn="ctr" marL="906356" indent="-453178" lvl="1">
              <a:lnSpc>
                <a:spcPts val="5877"/>
              </a:lnSpc>
              <a:buAutoNum type="arabicPeriod" startAt="1"/>
            </a:pPr>
            <a:r>
              <a:rPr lang="en-US" sz="4198">
                <a:solidFill>
                  <a:srgbClr val="FFFFFF"/>
                </a:solidFill>
                <a:latin typeface="Poppins"/>
              </a:rPr>
              <a:t>CSV_Data_Read</a:t>
            </a:r>
          </a:p>
          <a:p>
            <a:pPr algn="ctr" marL="906356" indent="-453178" lvl="1">
              <a:lnSpc>
                <a:spcPts val="5877"/>
              </a:lnSpc>
              <a:buAutoNum type="arabicPeriod" startAt="1"/>
            </a:pPr>
            <a:r>
              <a:rPr lang="en-US" sz="4198">
                <a:solidFill>
                  <a:srgbClr val="FFFFFF"/>
                </a:solidFill>
                <a:latin typeface="Poppins"/>
              </a:rPr>
              <a:t>Market_Helper</a:t>
            </a:r>
          </a:p>
          <a:p>
            <a:pPr algn="ctr" marL="906356" indent="-453178" lvl="1">
              <a:lnSpc>
                <a:spcPts val="5877"/>
              </a:lnSpc>
              <a:buAutoNum type="arabicPeriod" startAt="1"/>
            </a:pPr>
            <a:r>
              <a:rPr lang="en-US" sz="4198">
                <a:solidFill>
                  <a:srgbClr val="FFFFFF"/>
                </a:solidFill>
                <a:latin typeface="Poppins"/>
              </a:rPr>
              <a:t>Order_Book_Entry</a:t>
            </a:r>
          </a:p>
          <a:p>
            <a:pPr algn="ctr" marL="906356" indent="-453178" lvl="1">
              <a:lnSpc>
                <a:spcPts val="5877"/>
              </a:lnSpc>
              <a:spcBef>
                <a:spcPct val="0"/>
              </a:spcBef>
              <a:buAutoNum type="arabicPeriod" startAt="1"/>
            </a:pPr>
            <a:r>
              <a:rPr lang="en-US" sz="4198">
                <a:solidFill>
                  <a:srgbClr val="FFFFFF"/>
                </a:solidFill>
                <a:latin typeface="Poppins"/>
              </a:rPr>
              <a:t>Wallet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528209" y="-1028700"/>
            <a:ext cx="4883020" cy="4114800"/>
          </a:xfrm>
          <a:custGeom>
            <a:avLst/>
            <a:gdLst/>
            <a:ahLst/>
            <a:cxnLst/>
            <a:rect r="r" b="b" t="t" l="l"/>
            <a:pathLst>
              <a:path h="4114800" w="4883020">
                <a:moveTo>
                  <a:pt x="0" y="0"/>
                </a:moveTo>
                <a:lnTo>
                  <a:pt x="4883020" y="0"/>
                </a:lnTo>
                <a:lnTo>
                  <a:pt x="4883020" y="4114800"/>
                </a:lnTo>
                <a:lnTo>
                  <a:pt x="0" y="4114800"/>
                </a:lnTo>
                <a:lnTo>
                  <a:pt x="0" y="0"/>
                </a:lnTo>
                <a:close/>
              </a:path>
            </a:pathLst>
          </a:custGeom>
          <a:blipFill>
            <a:blip r:embed="rId3">
              <a:alphaModFix amt="8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76912" y="7504752"/>
            <a:ext cx="5120798" cy="4315170"/>
          </a:xfrm>
          <a:custGeom>
            <a:avLst/>
            <a:gdLst/>
            <a:ahLst/>
            <a:cxnLst/>
            <a:rect r="r" b="b" t="t" l="l"/>
            <a:pathLst>
              <a:path h="4315170" w="5120798">
                <a:moveTo>
                  <a:pt x="0" y="0"/>
                </a:moveTo>
                <a:lnTo>
                  <a:pt x="5120799" y="0"/>
                </a:lnTo>
                <a:lnTo>
                  <a:pt x="5120799" y="4315169"/>
                </a:lnTo>
                <a:lnTo>
                  <a:pt x="0" y="4315169"/>
                </a:lnTo>
                <a:lnTo>
                  <a:pt x="0" y="0"/>
                </a:lnTo>
                <a:close/>
              </a:path>
            </a:pathLst>
          </a:custGeom>
          <a:blipFill>
            <a:blip r:embed="rId3">
              <a:alphaModFix amt="8999"/>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79675" y="-1171234"/>
            <a:ext cx="4603972" cy="4114800"/>
          </a:xfrm>
          <a:custGeom>
            <a:avLst/>
            <a:gdLst/>
            <a:ahLst/>
            <a:cxnLst/>
            <a:rect r="r" b="b" t="t" l="l"/>
            <a:pathLst>
              <a:path h="4114800" w="4603972">
                <a:moveTo>
                  <a:pt x="0" y="0"/>
                </a:moveTo>
                <a:lnTo>
                  <a:pt x="4603973" y="0"/>
                </a:lnTo>
                <a:lnTo>
                  <a:pt x="4603973" y="4114800"/>
                </a:lnTo>
                <a:lnTo>
                  <a:pt x="0" y="4114800"/>
                </a:lnTo>
                <a:lnTo>
                  <a:pt x="0" y="0"/>
                </a:lnTo>
                <a:close/>
              </a:path>
            </a:pathLst>
          </a:custGeom>
          <a:blipFill>
            <a:blip r:embed="rId5">
              <a:alphaModFix amt="17000"/>
            </a:blip>
            <a:stretch>
              <a:fillRect l="0" t="0" r="0" b="0"/>
            </a:stretch>
          </a:blipFill>
        </p:spPr>
      </p:sp>
      <p:sp>
        <p:nvSpPr>
          <p:cNvPr name="Freeform 6" id="6"/>
          <p:cNvSpPr/>
          <p:nvPr/>
        </p:nvSpPr>
        <p:spPr>
          <a:xfrm flipH="false" flipV="false" rot="0">
            <a:off x="15126332" y="7504752"/>
            <a:ext cx="4603972" cy="4114800"/>
          </a:xfrm>
          <a:custGeom>
            <a:avLst/>
            <a:gdLst/>
            <a:ahLst/>
            <a:cxnLst/>
            <a:rect r="r" b="b" t="t" l="l"/>
            <a:pathLst>
              <a:path h="4114800" w="4603972">
                <a:moveTo>
                  <a:pt x="0" y="0"/>
                </a:moveTo>
                <a:lnTo>
                  <a:pt x="4603972" y="0"/>
                </a:lnTo>
                <a:lnTo>
                  <a:pt x="4603972" y="4114800"/>
                </a:lnTo>
                <a:lnTo>
                  <a:pt x="0" y="4114800"/>
                </a:lnTo>
                <a:lnTo>
                  <a:pt x="0" y="0"/>
                </a:lnTo>
                <a:close/>
              </a:path>
            </a:pathLst>
          </a:custGeom>
          <a:blipFill>
            <a:blip r:embed="rId5">
              <a:alphaModFix amt="17000"/>
            </a:blip>
            <a:stretch>
              <a:fillRect l="0" t="0" r="0" b="0"/>
            </a:stretch>
          </a:blipFill>
        </p:spPr>
      </p:sp>
      <p:sp>
        <p:nvSpPr>
          <p:cNvPr name="TextBox 7" id="7"/>
          <p:cNvSpPr txBox="true"/>
          <p:nvPr/>
        </p:nvSpPr>
        <p:spPr>
          <a:xfrm rot="0">
            <a:off x="2344461" y="2164712"/>
            <a:ext cx="8392294" cy="1595838"/>
          </a:xfrm>
          <a:prstGeom prst="rect">
            <a:avLst/>
          </a:prstGeom>
        </p:spPr>
        <p:txBody>
          <a:bodyPr anchor="t" rtlCol="false" tIns="0" lIns="0" bIns="0" rIns="0">
            <a:spAutoFit/>
          </a:bodyPr>
          <a:lstStyle/>
          <a:p>
            <a:pPr algn="l">
              <a:lnSpc>
                <a:spcPts val="12315"/>
              </a:lnSpc>
              <a:spcBef>
                <a:spcPct val="0"/>
              </a:spcBef>
            </a:pPr>
            <a:r>
              <a:rPr lang="en-US" sz="8796">
                <a:solidFill>
                  <a:srgbClr val="D39918"/>
                </a:solidFill>
                <a:latin typeface="Poppins Ultra-Bold"/>
              </a:rPr>
              <a:t>What problem</a:t>
            </a:r>
          </a:p>
        </p:txBody>
      </p:sp>
      <p:sp>
        <p:nvSpPr>
          <p:cNvPr name="TextBox 8" id="8"/>
          <p:cNvSpPr txBox="true"/>
          <p:nvPr/>
        </p:nvSpPr>
        <p:spPr>
          <a:xfrm rot="0">
            <a:off x="2344461" y="3254433"/>
            <a:ext cx="11300167" cy="1411683"/>
          </a:xfrm>
          <a:prstGeom prst="rect">
            <a:avLst/>
          </a:prstGeom>
        </p:spPr>
        <p:txBody>
          <a:bodyPr anchor="t" rtlCol="false" tIns="0" lIns="0" bIns="0" rIns="0">
            <a:spAutoFit/>
          </a:bodyPr>
          <a:lstStyle/>
          <a:p>
            <a:pPr algn="l">
              <a:lnSpc>
                <a:spcPts val="10915"/>
              </a:lnSpc>
              <a:spcBef>
                <a:spcPct val="0"/>
              </a:spcBef>
            </a:pPr>
            <a:r>
              <a:rPr lang="en-US" sz="7796">
                <a:solidFill>
                  <a:srgbClr val="FFFFFF"/>
                </a:solidFill>
                <a:latin typeface="Poppins"/>
              </a:rPr>
              <a:t>are we trying to solve?</a:t>
            </a:r>
          </a:p>
        </p:txBody>
      </p:sp>
      <p:sp>
        <p:nvSpPr>
          <p:cNvPr name="TextBox 9" id="9"/>
          <p:cNvSpPr txBox="true"/>
          <p:nvPr/>
        </p:nvSpPr>
        <p:spPr>
          <a:xfrm rot="0">
            <a:off x="2454568" y="5097922"/>
            <a:ext cx="9757147" cy="1278372"/>
          </a:xfrm>
          <a:prstGeom prst="rect">
            <a:avLst/>
          </a:prstGeom>
        </p:spPr>
        <p:txBody>
          <a:bodyPr anchor="t" rtlCol="false" tIns="0" lIns="0" bIns="0" rIns="0">
            <a:spAutoFit/>
          </a:bodyPr>
          <a:lstStyle/>
          <a:p>
            <a:pPr algn="l">
              <a:lnSpc>
                <a:spcPts val="3357"/>
              </a:lnSpc>
              <a:spcBef>
                <a:spcPct val="0"/>
              </a:spcBef>
            </a:pPr>
            <a:r>
              <a:rPr lang="en-US" sz="2398">
                <a:solidFill>
                  <a:srgbClr val="FFFFFF"/>
                </a:solidFill>
                <a:latin typeface="Poppins"/>
              </a:rPr>
              <a:t>The goal is to allow a user to interact with a simulated cryptocurrency market, placing buy and sell orders, viewing market statistics, and managing their wallet.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DAGGjiUpBvU</dc:identifier>
  <dcterms:modified xsi:type="dcterms:W3CDTF">2011-08-01T06:04:30Z</dcterms:modified>
  <cp:revision>1</cp:revision>
  <dc:title>Trade Quest</dc:title>
</cp:coreProperties>
</file>